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Ribeye" charset="1" panose="020F0505000000020004"/>
      <p:regular r:id="rId28"/>
    </p:embeddedFont>
    <p:embeddedFont>
      <p:font typeface="Courier Prime Bold" charset="1" panose="00000809000000000000"/>
      <p:regular r:id="rId29"/>
    </p:embeddedFont>
    <p:embeddedFont>
      <p:font typeface="Courier Prime" charset="1" panose="00000509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3.png" Type="http://schemas.openxmlformats.org/officeDocument/2006/relationships/image"/><Relationship Id="rId5" Target="../media/image58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66.jpeg" Type="http://schemas.openxmlformats.org/officeDocument/2006/relationships/image"/><Relationship Id="rId8" Target="../media/image67.jpe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gif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5250" y="5710147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87" r="-207499" b="-63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4300" y="5658575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6"/>
                </a:lnTo>
                <a:lnTo>
                  <a:pt x="0" y="6771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87" r="-207499" b="-635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8948" y="3859116"/>
            <a:ext cx="15683026" cy="225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8017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PROBABILIDADE </a:t>
            </a:r>
          </a:p>
          <a:p>
            <a:pPr algn="ctr">
              <a:lnSpc>
                <a:spcPts val="8819"/>
              </a:lnSpc>
            </a:pPr>
            <a:r>
              <a:rPr lang="en-US" sz="8017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E ESTATÍSTICA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88526">
            <a:off x="8377315" y="1859693"/>
            <a:ext cx="1533370" cy="1679987"/>
          </a:xfrm>
          <a:custGeom>
            <a:avLst/>
            <a:gdLst/>
            <a:ahLst/>
            <a:cxnLst/>
            <a:rect r="r" b="b" t="t" l="l"/>
            <a:pathLst>
              <a:path h="1679987" w="1533370">
                <a:moveTo>
                  <a:pt x="0" y="0"/>
                </a:moveTo>
                <a:lnTo>
                  <a:pt x="1533370" y="0"/>
                </a:lnTo>
                <a:lnTo>
                  <a:pt x="1533370" y="1679987"/>
                </a:lnTo>
                <a:lnTo>
                  <a:pt x="0" y="16799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02310">
            <a:off x="12184468" y="7415146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6"/>
                </a:lnTo>
                <a:lnTo>
                  <a:pt x="0" y="1494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1561">
            <a:off x="2781369" y="3008319"/>
            <a:ext cx="859736" cy="897258"/>
          </a:xfrm>
          <a:custGeom>
            <a:avLst/>
            <a:gdLst/>
            <a:ahLst/>
            <a:cxnLst/>
            <a:rect r="r" b="b" t="t" l="l"/>
            <a:pathLst>
              <a:path h="897258" w="859736">
                <a:moveTo>
                  <a:pt x="0" y="0"/>
                </a:moveTo>
                <a:lnTo>
                  <a:pt x="859736" y="0"/>
                </a:lnTo>
                <a:lnTo>
                  <a:pt x="859736" y="897258"/>
                </a:lnTo>
                <a:lnTo>
                  <a:pt x="0" y="897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91958">
            <a:off x="4692704" y="7845836"/>
            <a:ext cx="1263599" cy="1098183"/>
          </a:xfrm>
          <a:custGeom>
            <a:avLst/>
            <a:gdLst/>
            <a:ahLst/>
            <a:cxnLst/>
            <a:rect r="r" b="b" t="t" l="l"/>
            <a:pathLst>
              <a:path h="1098183" w="1263599">
                <a:moveTo>
                  <a:pt x="0" y="0"/>
                </a:moveTo>
                <a:lnTo>
                  <a:pt x="1263600" y="0"/>
                </a:lnTo>
                <a:lnTo>
                  <a:pt x="1263600" y="1098182"/>
                </a:lnTo>
                <a:lnTo>
                  <a:pt x="0" y="10981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22338">
            <a:off x="6158965" y="5247545"/>
            <a:ext cx="7315200" cy="1874520"/>
          </a:xfrm>
          <a:custGeom>
            <a:avLst/>
            <a:gdLst/>
            <a:ahLst/>
            <a:cxnLst/>
            <a:rect r="r" b="b" t="t" l="l"/>
            <a:pathLst>
              <a:path h="1874520" w="7315200">
                <a:moveTo>
                  <a:pt x="0" y="0"/>
                </a:moveTo>
                <a:lnTo>
                  <a:pt x="7315200" y="0"/>
                </a:lnTo>
                <a:lnTo>
                  <a:pt x="7315200" y="1874520"/>
                </a:lnTo>
                <a:lnTo>
                  <a:pt x="0" y="18745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97593">
            <a:off x="14888887" y="2465619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9068" y="2238544"/>
            <a:ext cx="9650164" cy="1228203"/>
          </a:xfrm>
          <a:custGeom>
            <a:avLst/>
            <a:gdLst/>
            <a:ahLst/>
            <a:cxnLst/>
            <a:rect r="r" b="b" t="t" l="l"/>
            <a:pathLst>
              <a:path h="1228203" w="9650164">
                <a:moveTo>
                  <a:pt x="0" y="0"/>
                </a:moveTo>
                <a:lnTo>
                  <a:pt x="9650163" y="0"/>
                </a:lnTo>
                <a:lnTo>
                  <a:pt x="9650163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2310">
            <a:off x="14888210" y="2105553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5"/>
                </a:lnTo>
                <a:lnTo>
                  <a:pt x="0" y="1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39104">
            <a:off x="2753010" y="2200512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96866" y="3839514"/>
            <a:ext cx="2704403" cy="5418786"/>
          </a:xfrm>
          <a:custGeom>
            <a:avLst/>
            <a:gdLst/>
            <a:ahLst/>
            <a:cxnLst/>
            <a:rect r="r" b="b" t="t" l="l"/>
            <a:pathLst>
              <a:path h="5418786" w="2704403">
                <a:moveTo>
                  <a:pt x="0" y="0"/>
                </a:moveTo>
                <a:lnTo>
                  <a:pt x="2704403" y="0"/>
                </a:lnTo>
                <a:lnTo>
                  <a:pt x="2704403" y="5418786"/>
                </a:lnTo>
                <a:lnTo>
                  <a:pt x="0" y="5418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09582" y="3680055"/>
            <a:ext cx="9659299" cy="5578245"/>
          </a:xfrm>
          <a:custGeom>
            <a:avLst/>
            <a:gdLst/>
            <a:ahLst/>
            <a:cxnLst/>
            <a:rect r="r" b="b" t="t" l="l"/>
            <a:pathLst>
              <a:path h="5578245" w="9659299">
                <a:moveTo>
                  <a:pt x="0" y="0"/>
                </a:moveTo>
                <a:lnTo>
                  <a:pt x="9659298" y="0"/>
                </a:lnTo>
                <a:lnTo>
                  <a:pt x="9659298" y="5578245"/>
                </a:lnTo>
                <a:lnTo>
                  <a:pt x="0" y="55782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88769" y="2686667"/>
            <a:ext cx="9910463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CALCULANDO VALORES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7726" y="8002828"/>
            <a:ext cx="1561574" cy="1445166"/>
          </a:xfrm>
          <a:custGeom>
            <a:avLst/>
            <a:gdLst/>
            <a:ahLst/>
            <a:cxnLst/>
            <a:rect r="r" b="b" t="t" l="l"/>
            <a:pathLst>
              <a:path h="1445166" w="1561574">
                <a:moveTo>
                  <a:pt x="0" y="0"/>
                </a:moveTo>
                <a:lnTo>
                  <a:pt x="1561574" y="0"/>
                </a:lnTo>
                <a:lnTo>
                  <a:pt x="1561574" y="1445166"/>
                </a:lnTo>
                <a:lnTo>
                  <a:pt x="0" y="144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30823" y="1571944"/>
            <a:ext cx="14828477" cy="90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sz="6452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HISTOGRAMA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07219">
            <a:off x="2021351" y="1815209"/>
            <a:ext cx="1339806" cy="1667179"/>
          </a:xfrm>
          <a:custGeom>
            <a:avLst/>
            <a:gdLst/>
            <a:ahLst/>
            <a:cxnLst/>
            <a:rect r="r" b="b" t="t" l="l"/>
            <a:pathLst>
              <a:path h="1667179" w="1339806">
                <a:moveTo>
                  <a:pt x="0" y="0"/>
                </a:moveTo>
                <a:lnTo>
                  <a:pt x="1339806" y="0"/>
                </a:lnTo>
                <a:lnTo>
                  <a:pt x="1339806" y="1667179"/>
                </a:lnTo>
                <a:lnTo>
                  <a:pt x="0" y="1667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61038" y="4089344"/>
            <a:ext cx="14568046" cy="3186860"/>
          </a:xfrm>
          <a:custGeom>
            <a:avLst/>
            <a:gdLst/>
            <a:ahLst/>
            <a:cxnLst/>
            <a:rect r="r" b="b" t="t" l="l"/>
            <a:pathLst>
              <a:path h="3186860" w="14568046">
                <a:moveTo>
                  <a:pt x="0" y="0"/>
                </a:moveTo>
                <a:lnTo>
                  <a:pt x="14568047" y="0"/>
                </a:lnTo>
                <a:lnTo>
                  <a:pt x="14568047" y="3186860"/>
                </a:lnTo>
                <a:lnTo>
                  <a:pt x="0" y="3186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0170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0823" y="1571944"/>
            <a:ext cx="14828477" cy="90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sz="6452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HISTOGRAMA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545040" y="2943989"/>
            <a:ext cx="14338526" cy="6314311"/>
          </a:xfrm>
          <a:custGeom>
            <a:avLst/>
            <a:gdLst/>
            <a:ahLst/>
            <a:cxnLst/>
            <a:rect r="r" b="b" t="t" l="l"/>
            <a:pathLst>
              <a:path h="6314311" w="14338526">
                <a:moveTo>
                  <a:pt x="0" y="0"/>
                </a:moveTo>
                <a:lnTo>
                  <a:pt x="14338525" y="0"/>
                </a:lnTo>
                <a:lnTo>
                  <a:pt x="14338525" y="6314311"/>
                </a:lnTo>
                <a:lnTo>
                  <a:pt x="0" y="631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87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07219">
            <a:off x="2021351" y="1815209"/>
            <a:ext cx="1339806" cy="1667179"/>
          </a:xfrm>
          <a:custGeom>
            <a:avLst/>
            <a:gdLst/>
            <a:ahLst/>
            <a:cxnLst/>
            <a:rect r="r" b="b" t="t" l="l"/>
            <a:pathLst>
              <a:path h="1667179" w="1339806">
                <a:moveTo>
                  <a:pt x="0" y="0"/>
                </a:moveTo>
                <a:lnTo>
                  <a:pt x="1339806" y="0"/>
                </a:lnTo>
                <a:lnTo>
                  <a:pt x="1339806" y="1667179"/>
                </a:lnTo>
                <a:lnTo>
                  <a:pt x="0" y="1667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97726" y="8002828"/>
            <a:ext cx="1561574" cy="1445166"/>
          </a:xfrm>
          <a:custGeom>
            <a:avLst/>
            <a:gdLst/>
            <a:ahLst/>
            <a:cxnLst/>
            <a:rect r="r" b="b" t="t" l="l"/>
            <a:pathLst>
              <a:path h="1445166" w="1561574">
                <a:moveTo>
                  <a:pt x="0" y="0"/>
                </a:moveTo>
                <a:lnTo>
                  <a:pt x="1561574" y="0"/>
                </a:lnTo>
                <a:lnTo>
                  <a:pt x="1561574" y="1445166"/>
                </a:lnTo>
                <a:lnTo>
                  <a:pt x="0" y="1445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0823" y="1571944"/>
            <a:ext cx="14828477" cy="90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sz="6452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BOX PLOT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544002" y="3215897"/>
            <a:ext cx="14602120" cy="5932111"/>
          </a:xfrm>
          <a:custGeom>
            <a:avLst/>
            <a:gdLst/>
            <a:ahLst/>
            <a:cxnLst/>
            <a:rect r="r" b="b" t="t" l="l"/>
            <a:pathLst>
              <a:path h="5932111" w="14602120">
                <a:moveTo>
                  <a:pt x="0" y="0"/>
                </a:moveTo>
                <a:lnTo>
                  <a:pt x="14602119" y="0"/>
                </a:lnTo>
                <a:lnTo>
                  <a:pt x="14602119" y="5932111"/>
                </a:lnTo>
                <a:lnTo>
                  <a:pt x="0" y="593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07219">
            <a:off x="2021351" y="1815209"/>
            <a:ext cx="1339806" cy="1667179"/>
          </a:xfrm>
          <a:custGeom>
            <a:avLst/>
            <a:gdLst/>
            <a:ahLst/>
            <a:cxnLst/>
            <a:rect r="r" b="b" t="t" l="l"/>
            <a:pathLst>
              <a:path h="1667179" w="1339806">
                <a:moveTo>
                  <a:pt x="0" y="0"/>
                </a:moveTo>
                <a:lnTo>
                  <a:pt x="1339806" y="0"/>
                </a:lnTo>
                <a:lnTo>
                  <a:pt x="1339806" y="1667179"/>
                </a:lnTo>
                <a:lnTo>
                  <a:pt x="0" y="1667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97726" y="8002828"/>
            <a:ext cx="1561574" cy="1445166"/>
          </a:xfrm>
          <a:custGeom>
            <a:avLst/>
            <a:gdLst/>
            <a:ahLst/>
            <a:cxnLst/>
            <a:rect r="r" b="b" t="t" l="l"/>
            <a:pathLst>
              <a:path h="1445166" w="1561574">
                <a:moveTo>
                  <a:pt x="0" y="0"/>
                </a:moveTo>
                <a:lnTo>
                  <a:pt x="1561574" y="0"/>
                </a:lnTo>
                <a:lnTo>
                  <a:pt x="1561574" y="1445166"/>
                </a:lnTo>
                <a:lnTo>
                  <a:pt x="0" y="1445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2310">
            <a:off x="14888210" y="2105553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5"/>
                </a:lnTo>
                <a:lnTo>
                  <a:pt x="0" y="1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9104">
            <a:off x="2753010" y="2200512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22865" y="3518631"/>
            <a:ext cx="11301259" cy="5777769"/>
          </a:xfrm>
          <a:custGeom>
            <a:avLst/>
            <a:gdLst/>
            <a:ahLst/>
            <a:cxnLst/>
            <a:rect r="r" b="b" t="t" l="l"/>
            <a:pathLst>
              <a:path h="5777769" w="11301259">
                <a:moveTo>
                  <a:pt x="0" y="0"/>
                </a:moveTo>
                <a:lnTo>
                  <a:pt x="11301259" y="0"/>
                </a:lnTo>
                <a:lnTo>
                  <a:pt x="11301259" y="5777769"/>
                </a:lnTo>
                <a:lnTo>
                  <a:pt x="0" y="5777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07964" y="1667587"/>
            <a:ext cx="9296340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COEFICIENTE DE CORRELAÇÃO DE X E Y</a:t>
            </a:r>
          </a:p>
          <a:p>
            <a:pPr algn="ctr">
              <a:lnSpc>
                <a:spcPts val="577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2310">
            <a:off x="14888210" y="2105553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5"/>
                </a:lnTo>
                <a:lnTo>
                  <a:pt x="0" y="1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9104">
            <a:off x="2753010" y="2200512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07964" y="1667587"/>
            <a:ext cx="9296340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TESTE DE NORMALIDADE DE X E Y</a:t>
            </a:r>
          </a:p>
          <a:p>
            <a:pPr algn="ctr">
              <a:lnSpc>
                <a:spcPts val="57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89052" y="3753562"/>
            <a:ext cx="12689695" cy="553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b="true" sz="2428" spc="-72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O p-valor representa a probabilidade de observar os dados assumindo que a hipótese nula é verdadeira, ou seja, </a:t>
            </a:r>
            <a:r>
              <a:rPr lang="en-US" b="true" sz="2428" spc="-72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assumindo que os dados seguem uma distribuição normal.</a:t>
            </a:r>
          </a:p>
          <a:p>
            <a:pPr algn="ctr">
              <a:lnSpc>
                <a:spcPts val="3983"/>
              </a:lnSpc>
            </a:pPr>
          </a:p>
          <a:p>
            <a:pPr algn="ctr">
              <a:lnSpc>
                <a:spcPts val="3983"/>
              </a:lnSpc>
            </a:pPr>
            <a:r>
              <a:rPr lang="en-US" b="true" sz="2428" spc="-72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Um p-valor maior que 0,05 indica que não há evidências suficientes para rejeitar a hipótese nula, sugerindo que os dados podem ser considerados normais.</a:t>
            </a:r>
          </a:p>
          <a:p>
            <a:pPr algn="ctr">
              <a:lnSpc>
                <a:spcPts val="3983"/>
              </a:lnSpc>
            </a:pPr>
          </a:p>
          <a:p>
            <a:pPr algn="ctr">
              <a:lnSpc>
                <a:spcPts val="3983"/>
              </a:lnSpc>
            </a:pPr>
            <a:r>
              <a:rPr lang="en-US" b="true" sz="2428" spc="-72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E se for menor ou igual a 0,05 indica evidências contra a normalidade, sugerindo que os dados não seguem uma distribuição normal.</a:t>
            </a:r>
          </a:p>
          <a:p>
            <a:pPr algn="ctr">
              <a:lnSpc>
                <a:spcPts val="398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2310">
            <a:off x="14888210" y="2105553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5"/>
                </a:lnTo>
                <a:lnTo>
                  <a:pt x="0" y="1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9104">
            <a:off x="2753010" y="2200512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33332" y="3162613"/>
            <a:ext cx="6621336" cy="6095687"/>
          </a:xfrm>
          <a:custGeom>
            <a:avLst/>
            <a:gdLst/>
            <a:ahLst/>
            <a:cxnLst/>
            <a:rect r="r" b="b" t="t" l="l"/>
            <a:pathLst>
              <a:path h="6095687" w="6621336">
                <a:moveTo>
                  <a:pt x="0" y="0"/>
                </a:moveTo>
                <a:lnTo>
                  <a:pt x="6621336" y="0"/>
                </a:lnTo>
                <a:lnTo>
                  <a:pt x="6621336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07964" y="1667587"/>
            <a:ext cx="9296340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TESTE DE NORMALIDADE DE X E Y</a:t>
            </a:r>
          </a:p>
          <a:p>
            <a:pPr algn="ctr">
              <a:lnSpc>
                <a:spcPts val="577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2310">
            <a:off x="14888210" y="2105553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5"/>
                </a:lnTo>
                <a:lnTo>
                  <a:pt x="0" y="1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9104">
            <a:off x="2753010" y="2200512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89052" y="4246510"/>
            <a:ext cx="5692011" cy="4031841"/>
          </a:xfrm>
          <a:custGeom>
            <a:avLst/>
            <a:gdLst/>
            <a:ahLst/>
            <a:cxnLst/>
            <a:rect r="r" b="b" t="t" l="l"/>
            <a:pathLst>
              <a:path h="4031841" w="5692011">
                <a:moveTo>
                  <a:pt x="0" y="0"/>
                </a:moveTo>
                <a:lnTo>
                  <a:pt x="5692011" y="0"/>
                </a:lnTo>
                <a:lnTo>
                  <a:pt x="5692011" y="4031841"/>
                </a:lnTo>
                <a:lnTo>
                  <a:pt x="0" y="4031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96771" y="3572770"/>
            <a:ext cx="5193114" cy="5379321"/>
          </a:xfrm>
          <a:custGeom>
            <a:avLst/>
            <a:gdLst/>
            <a:ahLst/>
            <a:cxnLst/>
            <a:rect r="r" b="b" t="t" l="l"/>
            <a:pathLst>
              <a:path h="5379321" w="5193114">
                <a:moveTo>
                  <a:pt x="0" y="0"/>
                </a:moveTo>
                <a:lnTo>
                  <a:pt x="5193114" y="0"/>
                </a:lnTo>
                <a:lnTo>
                  <a:pt x="5193114" y="5379321"/>
                </a:lnTo>
                <a:lnTo>
                  <a:pt x="0" y="53793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07964" y="1667587"/>
            <a:ext cx="9296340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TESTE DE NORMALIDADE DE X E Y</a:t>
            </a:r>
          </a:p>
          <a:p>
            <a:pPr algn="ctr">
              <a:lnSpc>
                <a:spcPts val="577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7726" y="8002828"/>
            <a:ext cx="1561574" cy="1445166"/>
          </a:xfrm>
          <a:custGeom>
            <a:avLst/>
            <a:gdLst/>
            <a:ahLst/>
            <a:cxnLst/>
            <a:rect r="r" b="b" t="t" l="l"/>
            <a:pathLst>
              <a:path h="1445166" w="1561574">
                <a:moveTo>
                  <a:pt x="0" y="0"/>
                </a:moveTo>
                <a:lnTo>
                  <a:pt x="1561574" y="0"/>
                </a:lnTo>
                <a:lnTo>
                  <a:pt x="1561574" y="1445166"/>
                </a:lnTo>
                <a:lnTo>
                  <a:pt x="0" y="144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7219">
            <a:off x="2021351" y="1815209"/>
            <a:ext cx="1339806" cy="1667179"/>
          </a:xfrm>
          <a:custGeom>
            <a:avLst/>
            <a:gdLst/>
            <a:ahLst/>
            <a:cxnLst/>
            <a:rect r="r" b="b" t="t" l="l"/>
            <a:pathLst>
              <a:path h="1667179" w="1339806">
                <a:moveTo>
                  <a:pt x="0" y="0"/>
                </a:moveTo>
                <a:lnTo>
                  <a:pt x="1339806" y="0"/>
                </a:lnTo>
                <a:lnTo>
                  <a:pt x="1339806" y="1667179"/>
                </a:lnTo>
                <a:lnTo>
                  <a:pt x="0" y="1667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57074" y="3361436"/>
            <a:ext cx="7373853" cy="5675926"/>
          </a:xfrm>
          <a:custGeom>
            <a:avLst/>
            <a:gdLst/>
            <a:ahLst/>
            <a:cxnLst/>
            <a:rect r="r" b="b" t="t" l="l"/>
            <a:pathLst>
              <a:path h="5675926" w="7373853">
                <a:moveTo>
                  <a:pt x="0" y="0"/>
                </a:moveTo>
                <a:lnTo>
                  <a:pt x="7373852" y="0"/>
                </a:lnTo>
                <a:lnTo>
                  <a:pt x="7373852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42986" y="1660739"/>
            <a:ext cx="12800004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GRÁFICO DE DENSIDADE E HISTOGRAMA PARA X E 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7726" y="8002828"/>
            <a:ext cx="1561574" cy="1445166"/>
          </a:xfrm>
          <a:custGeom>
            <a:avLst/>
            <a:gdLst/>
            <a:ahLst/>
            <a:cxnLst/>
            <a:rect r="r" b="b" t="t" l="l"/>
            <a:pathLst>
              <a:path h="1445166" w="1561574">
                <a:moveTo>
                  <a:pt x="0" y="0"/>
                </a:moveTo>
                <a:lnTo>
                  <a:pt x="1561574" y="0"/>
                </a:lnTo>
                <a:lnTo>
                  <a:pt x="1561574" y="1445166"/>
                </a:lnTo>
                <a:lnTo>
                  <a:pt x="0" y="144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7219">
            <a:off x="2021351" y="1815209"/>
            <a:ext cx="1339806" cy="1667179"/>
          </a:xfrm>
          <a:custGeom>
            <a:avLst/>
            <a:gdLst/>
            <a:ahLst/>
            <a:cxnLst/>
            <a:rect r="r" b="b" t="t" l="l"/>
            <a:pathLst>
              <a:path h="1667179" w="1339806">
                <a:moveTo>
                  <a:pt x="0" y="0"/>
                </a:moveTo>
                <a:lnTo>
                  <a:pt x="1339806" y="0"/>
                </a:lnTo>
                <a:lnTo>
                  <a:pt x="1339806" y="1667179"/>
                </a:lnTo>
                <a:lnTo>
                  <a:pt x="0" y="1667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57533" y="4128716"/>
            <a:ext cx="14701767" cy="3209585"/>
          </a:xfrm>
          <a:custGeom>
            <a:avLst/>
            <a:gdLst/>
            <a:ahLst/>
            <a:cxnLst/>
            <a:rect r="r" b="b" t="t" l="l"/>
            <a:pathLst>
              <a:path h="3209585" w="14701767">
                <a:moveTo>
                  <a:pt x="0" y="0"/>
                </a:moveTo>
                <a:lnTo>
                  <a:pt x="14701767" y="0"/>
                </a:lnTo>
                <a:lnTo>
                  <a:pt x="14701767" y="3209585"/>
                </a:lnTo>
                <a:lnTo>
                  <a:pt x="0" y="3209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0231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42986" y="1660739"/>
            <a:ext cx="12800004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GRÁFICO DE DENSIDADE E HISTOGRAMA PARA X E 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73774" y="4258441"/>
            <a:ext cx="7174101" cy="435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5974" indent="-242987" lvl="1">
              <a:lnSpc>
                <a:spcPts val="2633"/>
              </a:lnSpc>
              <a:buFont typeface="Arial"/>
              <a:buChar char="•"/>
            </a:pPr>
            <a:r>
              <a:rPr lang="en-US" b="true" sz="2250" spc="-67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Média, variância, desvio padrão e mediana para x e y.</a:t>
            </a:r>
          </a:p>
          <a:p>
            <a:pPr algn="just">
              <a:lnSpc>
                <a:spcPts val="2633"/>
              </a:lnSpc>
            </a:pPr>
          </a:p>
          <a:p>
            <a:pPr algn="just" marL="485974" indent="-242987" lvl="1">
              <a:lnSpc>
                <a:spcPts val="2633"/>
              </a:lnSpc>
              <a:buFont typeface="Arial"/>
              <a:buChar char="•"/>
            </a:pPr>
            <a:r>
              <a:rPr lang="en-US" b="true" sz="2250" spc="-67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O histograma de x e y.</a:t>
            </a:r>
          </a:p>
          <a:p>
            <a:pPr algn="just">
              <a:lnSpc>
                <a:spcPts val="2633"/>
              </a:lnSpc>
            </a:pPr>
          </a:p>
          <a:p>
            <a:pPr algn="just" marL="485974" indent="-242987" lvl="1">
              <a:lnSpc>
                <a:spcPts val="2633"/>
              </a:lnSpc>
              <a:buFont typeface="Arial"/>
              <a:buChar char="•"/>
            </a:pPr>
            <a:r>
              <a:rPr lang="en-US" b="true" sz="2250" spc="-67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O boxplot de x e y.</a:t>
            </a:r>
          </a:p>
          <a:p>
            <a:pPr algn="just">
              <a:lnSpc>
                <a:spcPts val="2633"/>
              </a:lnSpc>
            </a:pPr>
          </a:p>
          <a:p>
            <a:pPr algn="just" marL="485974" indent="-242987" lvl="1">
              <a:lnSpc>
                <a:spcPts val="2633"/>
              </a:lnSpc>
              <a:buFont typeface="Arial"/>
              <a:buChar char="•"/>
            </a:pPr>
            <a:r>
              <a:rPr lang="en-US" b="true" sz="2250" spc="-67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O coeficiente de correlação de x e y.</a:t>
            </a:r>
          </a:p>
          <a:p>
            <a:pPr algn="just">
              <a:lnSpc>
                <a:spcPts val="2633"/>
              </a:lnSpc>
            </a:pPr>
          </a:p>
          <a:p>
            <a:pPr algn="just" marL="485974" indent="-242987" lvl="1">
              <a:lnSpc>
                <a:spcPts val="2633"/>
              </a:lnSpc>
              <a:buFont typeface="Arial"/>
              <a:buChar char="•"/>
            </a:pPr>
            <a:r>
              <a:rPr lang="en-US" b="true" sz="2250" spc="-67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Fazer o teste de normalidade para y e x.</a:t>
            </a:r>
          </a:p>
          <a:p>
            <a:pPr algn="just">
              <a:lnSpc>
                <a:spcPts val="2633"/>
              </a:lnSpc>
            </a:pPr>
          </a:p>
          <a:p>
            <a:pPr algn="just" marL="485974" indent="-242987" lvl="1">
              <a:lnSpc>
                <a:spcPts val="2633"/>
              </a:lnSpc>
              <a:buFont typeface="Arial"/>
              <a:buChar char="•"/>
            </a:pPr>
            <a:r>
              <a:rPr lang="en-US" b="true" sz="2250" spc="-67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Fazer o gráfico de densidade junto com o histograma para as variáveis x e 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449068" y="2238544"/>
            <a:ext cx="9650164" cy="1228203"/>
          </a:xfrm>
          <a:custGeom>
            <a:avLst/>
            <a:gdLst/>
            <a:ahLst/>
            <a:cxnLst/>
            <a:rect r="r" b="b" t="t" l="l"/>
            <a:pathLst>
              <a:path h="1228203" w="9650164">
                <a:moveTo>
                  <a:pt x="0" y="0"/>
                </a:moveTo>
                <a:lnTo>
                  <a:pt x="9650163" y="0"/>
                </a:lnTo>
                <a:lnTo>
                  <a:pt x="9650163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88769" y="2639646"/>
            <a:ext cx="9910463" cy="73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3"/>
              </a:lnSpc>
            </a:pPr>
            <a:r>
              <a:rPr lang="en-US" sz="6730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APRESENTAÇÃO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9336" y="4172716"/>
            <a:ext cx="6349249" cy="131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b="true" sz="2185" spc="-65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Realizar uma análise de dados utilizando Python ou R, aplicando técnicas de estatística e visualização.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02310">
            <a:off x="14888210" y="2105553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5"/>
                </a:lnTo>
                <a:lnTo>
                  <a:pt x="0" y="1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39104">
            <a:off x="2753010" y="2200512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5832" y="6952966"/>
            <a:ext cx="6381246" cy="203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8590" indent="-214295" lvl="1">
              <a:lnSpc>
                <a:spcPts val="3255"/>
              </a:lnSpc>
              <a:buFont typeface="Arial"/>
              <a:buChar char="•"/>
            </a:pPr>
            <a:r>
              <a:rPr lang="en-US" b="true" sz="1985" spc="-59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PANDAS </a:t>
            </a:r>
            <a:r>
              <a:rPr lang="en-US" sz="1985" spc="-5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e</a:t>
            </a:r>
            <a:r>
              <a:rPr lang="en-US" b="true" sz="1985" spc="-59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 NUMPY:</a:t>
            </a:r>
            <a:r>
              <a:rPr lang="en-US" sz="1985" spc="-5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 manipulação de dados.</a:t>
            </a:r>
          </a:p>
          <a:p>
            <a:pPr algn="just" marL="428590" indent="-214295" lvl="1">
              <a:lnSpc>
                <a:spcPts val="3255"/>
              </a:lnSpc>
              <a:buFont typeface="Arial"/>
              <a:buChar char="•"/>
            </a:pPr>
            <a:r>
              <a:rPr lang="en-US" b="true" sz="1985" spc="-59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SCIPY.STATS: </a:t>
            </a:r>
            <a:r>
              <a:rPr lang="en-US" sz="1985" spc="-5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cálculo de estatísticas e </a:t>
            </a:r>
          </a:p>
          <a:p>
            <a:pPr algn="just">
              <a:lnSpc>
                <a:spcPts val="3255"/>
              </a:lnSpc>
            </a:pPr>
            <a:r>
              <a:rPr lang="en-US" sz="1985" spc="-5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</a:t>
            </a:r>
            <a:r>
              <a:rPr lang="en-US" sz="1985" spc="-5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teste de normalidade.</a:t>
            </a:r>
          </a:p>
          <a:p>
            <a:pPr algn="just" marL="428590" indent="-214295" lvl="1">
              <a:lnSpc>
                <a:spcPts val="3255"/>
              </a:lnSpc>
              <a:buFont typeface="Arial"/>
              <a:buChar char="•"/>
            </a:pPr>
            <a:r>
              <a:rPr lang="en-US" b="true" sz="1985" spc="-59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MATPLOTLIB.PYPLOT </a:t>
            </a:r>
            <a:r>
              <a:rPr lang="en-US" sz="1985" spc="-5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e</a:t>
            </a:r>
            <a:r>
              <a:rPr lang="en-US" b="true" sz="1985" spc="-59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 SEABORN:</a:t>
            </a:r>
            <a:r>
              <a:rPr lang="en-US" sz="1985" spc="-5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 visualização dos dados.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89336" y="6523419"/>
            <a:ext cx="3047119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0"/>
              </a:lnSpc>
            </a:pPr>
            <a:r>
              <a:rPr lang="en-US" sz="3000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BIBLIOTECAS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92104" y="3043707"/>
            <a:ext cx="14701767" cy="6442387"/>
          </a:xfrm>
          <a:custGeom>
            <a:avLst/>
            <a:gdLst/>
            <a:ahLst/>
            <a:cxnLst/>
            <a:rect r="r" b="b" t="t" l="l"/>
            <a:pathLst>
              <a:path h="6442387" w="14701767">
                <a:moveTo>
                  <a:pt x="0" y="0"/>
                </a:moveTo>
                <a:lnTo>
                  <a:pt x="14701767" y="0"/>
                </a:lnTo>
                <a:lnTo>
                  <a:pt x="14701767" y="6442387"/>
                </a:lnTo>
                <a:lnTo>
                  <a:pt x="0" y="6442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366" r="0" b="-24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7219">
            <a:off x="2021351" y="1815209"/>
            <a:ext cx="1339806" cy="1667179"/>
          </a:xfrm>
          <a:custGeom>
            <a:avLst/>
            <a:gdLst/>
            <a:ahLst/>
            <a:cxnLst/>
            <a:rect r="r" b="b" t="t" l="l"/>
            <a:pathLst>
              <a:path h="1667179" w="1339806">
                <a:moveTo>
                  <a:pt x="0" y="0"/>
                </a:moveTo>
                <a:lnTo>
                  <a:pt x="1339806" y="0"/>
                </a:lnTo>
                <a:lnTo>
                  <a:pt x="1339806" y="1667179"/>
                </a:lnTo>
                <a:lnTo>
                  <a:pt x="0" y="1667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97726" y="8002828"/>
            <a:ext cx="1561574" cy="1445166"/>
          </a:xfrm>
          <a:custGeom>
            <a:avLst/>
            <a:gdLst/>
            <a:ahLst/>
            <a:cxnLst/>
            <a:rect r="r" b="b" t="t" l="l"/>
            <a:pathLst>
              <a:path h="1445166" w="1561574">
                <a:moveTo>
                  <a:pt x="0" y="0"/>
                </a:moveTo>
                <a:lnTo>
                  <a:pt x="1561574" y="0"/>
                </a:lnTo>
                <a:lnTo>
                  <a:pt x="1561574" y="1445166"/>
                </a:lnTo>
                <a:lnTo>
                  <a:pt x="0" y="1445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42986" y="1660739"/>
            <a:ext cx="12800004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GRÁFICO DE DENSIDADE E HISTOGRAMA PARA X E 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4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5924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515" t="0" r="-429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2964" y="612025"/>
            <a:ext cx="4898431" cy="9089556"/>
          </a:xfrm>
          <a:custGeom>
            <a:avLst/>
            <a:gdLst/>
            <a:ahLst/>
            <a:cxnLst/>
            <a:rect r="r" b="b" t="t" l="l"/>
            <a:pathLst>
              <a:path h="9089556" w="4898431">
                <a:moveTo>
                  <a:pt x="0" y="0"/>
                </a:moveTo>
                <a:lnTo>
                  <a:pt x="4898431" y="0"/>
                </a:lnTo>
                <a:lnTo>
                  <a:pt x="4898431" y="9089556"/>
                </a:lnTo>
                <a:lnTo>
                  <a:pt x="0" y="908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696" t="0" r="-21706" b="-292"/>
            </a:stretch>
          </a:blipFill>
        </p:spPr>
      </p:sp>
      <p:sp>
        <p:nvSpPr>
          <p:cNvPr name="TextBox 5" id="5"/>
          <p:cNvSpPr txBox="true"/>
          <p:nvPr/>
        </p:nvSpPr>
        <p:spPr>
          <a:xfrm rot="-357294">
            <a:off x="1996152" y="4189447"/>
            <a:ext cx="15039360" cy="231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40"/>
              </a:lnSpc>
            </a:pPr>
            <a:r>
              <a:rPr lang="en-US" sz="1630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OBRIGADO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233867">
            <a:off x="-1805345" y="-923843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6"/>
                </a:lnTo>
                <a:lnTo>
                  <a:pt x="0" y="677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87" r="-207499" b="-635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233867">
            <a:off x="-1763050" y="-958968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6"/>
                </a:lnTo>
                <a:lnTo>
                  <a:pt x="0" y="6771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87" r="-207499" b="-63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11874">
            <a:off x="2986026" y="7199216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5296" y="7434603"/>
            <a:ext cx="2041054" cy="1239476"/>
          </a:xfrm>
          <a:custGeom>
            <a:avLst/>
            <a:gdLst/>
            <a:ahLst/>
            <a:cxnLst/>
            <a:rect r="r" b="b" t="t" l="l"/>
            <a:pathLst>
              <a:path h="1239476" w="2041054">
                <a:moveTo>
                  <a:pt x="0" y="0"/>
                </a:moveTo>
                <a:lnTo>
                  <a:pt x="2041054" y="0"/>
                </a:lnTo>
                <a:lnTo>
                  <a:pt x="2041054" y="1239476"/>
                </a:lnTo>
                <a:lnTo>
                  <a:pt x="0" y="1239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81128">
            <a:off x="6572965" y="1864711"/>
            <a:ext cx="1050749" cy="1627921"/>
          </a:xfrm>
          <a:custGeom>
            <a:avLst/>
            <a:gdLst/>
            <a:ahLst/>
            <a:cxnLst/>
            <a:rect r="r" b="b" t="t" l="l"/>
            <a:pathLst>
              <a:path h="1627921" w="1050749">
                <a:moveTo>
                  <a:pt x="0" y="0"/>
                </a:moveTo>
                <a:lnTo>
                  <a:pt x="1050749" y="0"/>
                </a:lnTo>
                <a:lnTo>
                  <a:pt x="1050749" y="1627921"/>
                </a:lnTo>
                <a:lnTo>
                  <a:pt x="0" y="1627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5040" y="2205184"/>
            <a:ext cx="1217445" cy="1374938"/>
          </a:xfrm>
          <a:custGeom>
            <a:avLst/>
            <a:gdLst/>
            <a:ahLst/>
            <a:cxnLst/>
            <a:rect r="r" b="b" t="t" l="l"/>
            <a:pathLst>
              <a:path h="1374938" w="1217445">
                <a:moveTo>
                  <a:pt x="0" y="0"/>
                </a:moveTo>
                <a:lnTo>
                  <a:pt x="1217445" y="0"/>
                </a:lnTo>
                <a:lnTo>
                  <a:pt x="1217445" y="1374938"/>
                </a:lnTo>
                <a:lnTo>
                  <a:pt x="0" y="1374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92886">
            <a:off x="5024723" y="6264067"/>
            <a:ext cx="9163109" cy="466486"/>
          </a:xfrm>
          <a:custGeom>
            <a:avLst/>
            <a:gdLst/>
            <a:ahLst/>
            <a:cxnLst/>
            <a:rect r="r" b="b" t="t" l="l"/>
            <a:pathLst>
              <a:path h="466486" w="9163109">
                <a:moveTo>
                  <a:pt x="0" y="0"/>
                </a:moveTo>
                <a:lnTo>
                  <a:pt x="9163110" y="0"/>
                </a:lnTo>
                <a:lnTo>
                  <a:pt x="9163110" y="466486"/>
                </a:lnTo>
                <a:lnTo>
                  <a:pt x="0" y="4664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4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46726">
            <a:off x="-13087" y="6965477"/>
            <a:ext cx="2278652" cy="4299344"/>
          </a:xfrm>
          <a:custGeom>
            <a:avLst/>
            <a:gdLst/>
            <a:ahLst/>
            <a:cxnLst/>
            <a:rect r="r" b="b" t="t" l="l"/>
            <a:pathLst>
              <a:path h="4299344" w="2278652">
                <a:moveTo>
                  <a:pt x="2278652" y="0"/>
                </a:moveTo>
                <a:lnTo>
                  <a:pt x="0" y="0"/>
                </a:lnTo>
                <a:lnTo>
                  <a:pt x="0" y="4299344"/>
                </a:lnTo>
                <a:lnTo>
                  <a:pt x="2278652" y="4299344"/>
                </a:lnTo>
                <a:lnTo>
                  <a:pt x="2278652" y="0"/>
                </a:lnTo>
                <a:close/>
              </a:path>
            </a:pathLst>
          </a:custGeom>
          <a:blipFill>
            <a:blip r:embed="rId4">
              <a:alphaModFix amt="8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1515" t="0" r="-429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54352" y="612025"/>
            <a:ext cx="4898431" cy="9089556"/>
          </a:xfrm>
          <a:custGeom>
            <a:avLst/>
            <a:gdLst/>
            <a:ahLst/>
            <a:cxnLst/>
            <a:rect r="r" b="b" t="t" l="l"/>
            <a:pathLst>
              <a:path h="9089556" w="4898431">
                <a:moveTo>
                  <a:pt x="0" y="0"/>
                </a:moveTo>
                <a:lnTo>
                  <a:pt x="4898431" y="0"/>
                </a:lnTo>
                <a:lnTo>
                  <a:pt x="4898431" y="9089556"/>
                </a:lnTo>
                <a:lnTo>
                  <a:pt x="0" y="9089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9696" t="0" r="-21706" b="-29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56993" y="4500774"/>
            <a:ext cx="3711699" cy="3800706"/>
            <a:chOff x="0" y="0"/>
            <a:chExt cx="1095094" cy="11213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5094" cy="1121355"/>
            </a:xfrm>
            <a:custGeom>
              <a:avLst/>
              <a:gdLst/>
              <a:ahLst/>
              <a:cxnLst/>
              <a:rect r="r" b="b" t="t" l="l"/>
              <a:pathLst>
                <a:path h="1121355" w="1095094">
                  <a:moveTo>
                    <a:pt x="0" y="0"/>
                  </a:moveTo>
                  <a:lnTo>
                    <a:pt x="1095094" y="0"/>
                  </a:lnTo>
                  <a:lnTo>
                    <a:pt x="1095094" y="1121355"/>
                  </a:lnTo>
                  <a:lnTo>
                    <a:pt x="0" y="11213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6246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095094" cy="1216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90750" y="4500942"/>
            <a:ext cx="3711699" cy="3800706"/>
            <a:chOff x="0" y="0"/>
            <a:chExt cx="1095094" cy="11213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5094" cy="1121355"/>
            </a:xfrm>
            <a:custGeom>
              <a:avLst/>
              <a:gdLst/>
              <a:ahLst/>
              <a:cxnLst/>
              <a:rect r="r" b="b" t="t" l="l"/>
              <a:pathLst>
                <a:path h="1121355" w="1095094">
                  <a:moveTo>
                    <a:pt x="0" y="0"/>
                  </a:moveTo>
                  <a:lnTo>
                    <a:pt x="1095094" y="0"/>
                  </a:lnTo>
                  <a:lnTo>
                    <a:pt x="1095094" y="1121355"/>
                  </a:lnTo>
                  <a:lnTo>
                    <a:pt x="0" y="11213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6246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095094" cy="1216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021600" y="3509532"/>
            <a:ext cx="1982484" cy="198248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50294" r="0" b="-27698"/>
              </a:stretch>
            </a:blipFill>
            <a:ln w="38100" cap="sq">
              <a:solidFill>
                <a:srgbClr val="26246F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555357" y="3509699"/>
            <a:ext cx="1982484" cy="19824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1161" r="0" b="-45687"/>
              </a:stretch>
            </a:blipFill>
            <a:ln w="38100" cap="sq">
              <a:solidFill>
                <a:srgbClr val="26246F"/>
              </a:solidFill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857246" y="420855"/>
            <a:ext cx="3084191" cy="3760678"/>
          </a:xfrm>
          <a:custGeom>
            <a:avLst/>
            <a:gdLst/>
            <a:ahLst/>
            <a:cxnLst/>
            <a:rect r="r" b="b" t="t" l="l"/>
            <a:pathLst>
              <a:path h="3760678" w="3084191">
                <a:moveTo>
                  <a:pt x="0" y="0"/>
                </a:moveTo>
                <a:lnTo>
                  <a:pt x="3084191" y="0"/>
                </a:lnTo>
                <a:lnTo>
                  <a:pt x="3084191" y="3760678"/>
                </a:lnTo>
                <a:lnTo>
                  <a:pt x="0" y="37606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5000"/>
            </a:blip>
            <a:stretch>
              <a:fillRect l="-15443" t="-29438" r="0" b="-1266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857246" y="345601"/>
            <a:ext cx="3084191" cy="3760678"/>
          </a:xfrm>
          <a:custGeom>
            <a:avLst/>
            <a:gdLst/>
            <a:ahLst/>
            <a:cxnLst/>
            <a:rect r="r" b="b" t="t" l="l"/>
            <a:pathLst>
              <a:path h="3760678" w="3084191">
                <a:moveTo>
                  <a:pt x="0" y="0"/>
                </a:moveTo>
                <a:lnTo>
                  <a:pt x="3084191" y="0"/>
                </a:lnTo>
                <a:lnTo>
                  <a:pt x="3084191" y="3760678"/>
                </a:lnTo>
                <a:lnTo>
                  <a:pt x="0" y="3760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443" t="-29438" r="0" b="-12665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2246726">
            <a:off x="62535" y="6907564"/>
            <a:ext cx="2278652" cy="4299344"/>
          </a:xfrm>
          <a:custGeom>
            <a:avLst/>
            <a:gdLst/>
            <a:ahLst/>
            <a:cxnLst/>
            <a:rect r="r" b="b" t="t" l="l"/>
            <a:pathLst>
              <a:path h="4299344" w="2278652">
                <a:moveTo>
                  <a:pt x="2278652" y="0"/>
                </a:moveTo>
                <a:lnTo>
                  <a:pt x="0" y="0"/>
                </a:lnTo>
                <a:lnTo>
                  <a:pt x="0" y="4299344"/>
                </a:lnTo>
                <a:lnTo>
                  <a:pt x="2278652" y="4299344"/>
                </a:lnTo>
                <a:lnTo>
                  <a:pt x="2278652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55016" y="1884996"/>
            <a:ext cx="8042278" cy="1023563"/>
          </a:xfrm>
          <a:custGeom>
            <a:avLst/>
            <a:gdLst/>
            <a:ahLst/>
            <a:cxnLst/>
            <a:rect r="r" b="b" t="t" l="l"/>
            <a:pathLst>
              <a:path h="1023563" w="8042278">
                <a:moveTo>
                  <a:pt x="0" y="0"/>
                </a:moveTo>
                <a:lnTo>
                  <a:pt x="8042278" y="0"/>
                </a:lnTo>
                <a:lnTo>
                  <a:pt x="8042278" y="1023563"/>
                </a:lnTo>
                <a:lnTo>
                  <a:pt x="0" y="10235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422041" y="6065466"/>
            <a:ext cx="3177253" cy="146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5"/>
              </a:lnSpc>
            </a:pPr>
            <a:r>
              <a:rPr lang="en-US" b="true" sz="1442" spc="-43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RA: 22.123.067-5</a:t>
            </a:r>
          </a:p>
          <a:p>
            <a:pPr algn="ctr">
              <a:lnSpc>
                <a:spcPts val="2365"/>
              </a:lnSpc>
            </a:pPr>
          </a:p>
          <a:p>
            <a:pPr algn="ctr">
              <a:lnSpc>
                <a:spcPts val="2365"/>
              </a:lnSpc>
            </a:pPr>
            <a:r>
              <a:rPr lang="en-US" b="true" sz="1442" spc="-43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Prof°: Antonio Carlos Gracias</a:t>
            </a:r>
          </a:p>
          <a:p>
            <a:pPr algn="ctr">
              <a:lnSpc>
                <a:spcPts val="2365"/>
              </a:lnSpc>
            </a:pPr>
            <a:r>
              <a:rPr lang="en-US" b="true" sz="1442" spc="-43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Disciplina: CA5411 PROBABILIDADE E ESTATISTICA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50103" y="6067558"/>
            <a:ext cx="3183077" cy="146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1"/>
              </a:lnSpc>
            </a:pPr>
            <a:r>
              <a:rPr lang="en-US" b="true" sz="1440" spc="-43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Ra: 22.222.032-9</a:t>
            </a:r>
          </a:p>
          <a:p>
            <a:pPr algn="ctr">
              <a:lnSpc>
                <a:spcPts val="2361"/>
              </a:lnSpc>
            </a:pPr>
          </a:p>
          <a:p>
            <a:pPr algn="ctr">
              <a:lnSpc>
                <a:spcPts val="2361"/>
              </a:lnSpc>
            </a:pPr>
            <a:r>
              <a:rPr lang="en-US" b="true" sz="1440" spc="-43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Prof°: Antonio Carlos Gracias</a:t>
            </a:r>
          </a:p>
          <a:p>
            <a:pPr algn="ctr">
              <a:lnSpc>
                <a:spcPts val="2361"/>
              </a:lnSpc>
            </a:pPr>
            <a:r>
              <a:rPr lang="en-US" b="true" sz="1440" spc="-43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Disciplina: CA5411 PROBABILIDADE E ESTATISTICA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54819" y="5846410"/>
            <a:ext cx="3711699" cy="28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1542" spc="-46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BRUNO ARTHUR BASSO SILVA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85792" y="5846577"/>
            <a:ext cx="3711699" cy="28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1542" spc="-46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GABRIELA MOLINA CIOCCI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12842" y="2028477"/>
            <a:ext cx="5635036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>
                <a:solidFill>
                  <a:srgbClr val="F6F6F6"/>
                </a:solidFill>
                <a:latin typeface="Ribeye"/>
                <a:ea typeface="Ribeye"/>
                <a:cs typeface="Ribeye"/>
                <a:sym typeface="Ribeye"/>
              </a:rPr>
              <a:t>INTEGRANTES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364850">
            <a:off x="13931767" y="3766921"/>
            <a:ext cx="935795" cy="1021205"/>
          </a:xfrm>
          <a:custGeom>
            <a:avLst/>
            <a:gdLst/>
            <a:ahLst/>
            <a:cxnLst/>
            <a:rect r="r" b="b" t="t" l="l"/>
            <a:pathLst>
              <a:path h="1021205" w="935795">
                <a:moveTo>
                  <a:pt x="0" y="0"/>
                </a:moveTo>
                <a:lnTo>
                  <a:pt x="935796" y="0"/>
                </a:lnTo>
                <a:lnTo>
                  <a:pt x="935796" y="1021205"/>
                </a:lnTo>
                <a:lnTo>
                  <a:pt x="0" y="10212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735720" y="7829991"/>
            <a:ext cx="1019295" cy="943311"/>
          </a:xfrm>
          <a:custGeom>
            <a:avLst/>
            <a:gdLst/>
            <a:ahLst/>
            <a:cxnLst/>
            <a:rect r="r" b="b" t="t" l="l"/>
            <a:pathLst>
              <a:path h="943311" w="1019295">
                <a:moveTo>
                  <a:pt x="0" y="0"/>
                </a:moveTo>
                <a:lnTo>
                  <a:pt x="1019296" y="0"/>
                </a:lnTo>
                <a:lnTo>
                  <a:pt x="1019296" y="943312"/>
                </a:lnTo>
                <a:lnTo>
                  <a:pt x="0" y="9433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9068" y="2238544"/>
            <a:ext cx="9650164" cy="1228203"/>
          </a:xfrm>
          <a:custGeom>
            <a:avLst/>
            <a:gdLst/>
            <a:ahLst/>
            <a:cxnLst/>
            <a:rect r="r" b="b" t="t" l="l"/>
            <a:pathLst>
              <a:path h="1228203" w="9650164">
                <a:moveTo>
                  <a:pt x="0" y="0"/>
                </a:moveTo>
                <a:lnTo>
                  <a:pt x="9650163" y="0"/>
                </a:lnTo>
                <a:lnTo>
                  <a:pt x="9650163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2310">
            <a:off x="14888210" y="2105553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5"/>
                </a:lnTo>
                <a:lnTo>
                  <a:pt x="0" y="1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39104">
            <a:off x="2753010" y="2200512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61665" y="4023496"/>
            <a:ext cx="5211590" cy="5025032"/>
          </a:xfrm>
          <a:custGeom>
            <a:avLst/>
            <a:gdLst/>
            <a:ahLst/>
            <a:cxnLst/>
            <a:rect r="r" b="b" t="t" l="l"/>
            <a:pathLst>
              <a:path h="5025032" w="5211590">
                <a:moveTo>
                  <a:pt x="0" y="0"/>
                </a:moveTo>
                <a:lnTo>
                  <a:pt x="5211590" y="0"/>
                </a:lnTo>
                <a:lnTo>
                  <a:pt x="5211590" y="5025032"/>
                </a:lnTo>
                <a:lnTo>
                  <a:pt x="0" y="502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0162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74286" y="4023496"/>
            <a:ext cx="5211590" cy="5025032"/>
          </a:xfrm>
          <a:custGeom>
            <a:avLst/>
            <a:gdLst/>
            <a:ahLst/>
            <a:cxnLst/>
            <a:rect r="r" b="b" t="t" l="l"/>
            <a:pathLst>
              <a:path h="5025032" w="5211590">
                <a:moveTo>
                  <a:pt x="0" y="0"/>
                </a:moveTo>
                <a:lnTo>
                  <a:pt x="5211590" y="0"/>
                </a:lnTo>
                <a:lnTo>
                  <a:pt x="5211590" y="5025032"/>
                </a:lnTo>
                <a:lnTo>
                  <a:pt x="0" y="502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00033" r="0" b="-1591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0830057" y="8098488"/>
            <a:ext cx="2460951" cy="135352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188769" y="2686667"/>
            <a:ext cx="9910463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ESCOLHA DO 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8918" y="2251000"/>
            <a:ext cx="9650164" cy="1228203"/>
          </a:xfrm>
          <a:custGeom>
            <a:avLst/>
            <a:gdLst/>
            <a:ahLst/>
            <a:cxnLst/>
            <a:rect r="r" b="b" t="t" l="l"/>
            <a:pathLst>
              <a:path h="1228203" w="9650164">
                <a:moveTo>
                  <a:pt x="0" y="0"/>
                </a:moveTo>
                <a:lnTo>
                  <a:pt x="9650164" y="0"/>
                </a:lnTo>
                <a:lnTo>
                  <a:pt x="9650164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417341">
            <a:off x="5723086" y="4020299"/>
            <a:ext cx="3561172" cy="4114800"/>
          </a:xfrm>
          <a:custGeom>
            <a:avLst/>
            <a:gdLst/>
            <a:ahLst/>
            <a:cxnLst/>
            <a:rect r="r" b="b" t="t" l="l"/>
            <a:pathLst>
              <a:path h="4114800" w="3561172">
                <a:moveTo>
                  <a:pt x="3561173" y="0"/>
                </a:moveTo>
                <a:lnTo>
                  <a:pt x="0" y="0"/>
                </a:lnTo>
                <a:lnTo>
                  <a:pt x="0" y="4114800"/>
                </a:lnTo>
                <a:lnTo>
                  <a:pt x="3561173" y="4114800"/>
                </a:lnTo>
                <a:lnTo>
                  <a:pt x="35611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8753">
            <a:off x="9233567" y="4689646"/>
            <a:ext cx="3561172" cy="4114800"/>
          </a:xfrm>
          <a:custGeom>
            <a:avLst/>
            <a:gdLst/>
            <a:ahLst/>
            <a:cxnLst/>
            <a:rect r="r" b="b" t="t" l="l"/>
            <a:pathLst>
              <a:path h="4114800" w="3561172">
                <a:moveTo>
                  <a:pt x="0" y="0"/>
                </a:moveTo>
                <a:lnTo>
                  <a:pt x="3561172" y="0"/>
                </a:lnTo>
                <a:lnTo>
                  <a:pt x="3561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88769" y="2686667"/>
            <a:ext cx="9910463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54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QUALIDADE DO VINHO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9068" y="2238544"/>
            <a:ext cx="9650164" cy="1228203"/>
          </a:xfrm>
          <a:custGeom>
            <a:avLst/>
            <a:gdLst/>
            <a:ahLst/>
            <a:cxnLst/>
            <a:rect r="r" b="b" t="t" l="l"/>
            <a:pathLst>
              <a:path h="1228203" w="9650164">
                <a:moveTo>
                  <a:pt x="0" y="0"/>
                </a:moveTo>
                <a:lnTo>
                  <a:pt x="9650163" y="0"/>
                </a:lnTo>
                <a:lnTo>
                  <a:pt x="9650163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2310">
            <a:off x="14888210" y="2105553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5"/>
                </a:lnTo>
                <a:lnTo>
                  <a:pt x="0" y="1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39104">
            <a:off x="2753010" y="2200512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57141" y="4269407"/>
            <a:ext cx="6790734" cy="3449262"/>
          </a:xfrm>
          <a:custGeom>
            <a:avLst/>
            <a:gdLst/>
            <a:ahLst/>
            <a:cxnLst/>
            <a:rect r="r" b="b" t="t" l="l"/>
            <a:pathLst>
              <a:path h="3449262" w="6790734">
                <a:moveTo>
                  <a:pt x="0" y="0"/>
                </a:moveTo>
                <a:lnTo>
                  <a:pt x="6790734" y="0"/>
                </a:lnTo>
                <a:lnTo>
                  <a:pt x="6790734" y="3449262"/>
                </a:lnTo>
                <a:lnTo>
                  <a:pt x="0" y="3449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42281">
            <a:off x="15761468" y="7416996"/>
            <a:ext cx="214825" cy="1298391"/>
          </a:xfrm>
          <a:custGeom>
            <a:avLst/>
            <a:gdLst/>
            <a:ahLst/>
            <a:cxnLst/>
            <a:rect r="r" b="b" t="t" l="l"/>
            <a:pathLst>
              <a:path h="1298391" w="214825">
                <a:moveTo>
                  <a:pt x="0" y="0"/>
                </a:moveTo>
                <a:lnTo>
                  <a:pt x="214825" y="0"/>
                </a:lnTo>
                <a:lnTo>
                  <a:pt x="214825" y="1298391"/>
                </a:lnTo>
                <a:lnTo>
                  <a:pt x="0" y="12983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0764" y="6136496"/>
            <a:ext cx="4792924" cy="1638871"/>
          </a:xfrm>
          <a:custGeom>
            <a:avLst/>
            <a:gdLst/>
            <a:ahLst/>
            <a:cxnLst/>
            <a:rect r="r" b="b" t="t" l="l"/>
            <a:pathLst>
              <a:path h="1638871" w="4792924">
                <a:moveTo>
                  <a:pt x="0" y="0"/>
                </a:moveTo>
                <a:lnTo>
                  <a:pt x="4792924" y="0"/>
                </a:lnTo>
                <a:lnTo>
                  <a:pt x="4792924" y="1638871"/>
                </a:lnTo>
                <a:lnTo>
                  <a:pt x="0" y="1638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89336" y="7775367"/>
            <a:ext cx="3154624" cy="851248"/>
          </a:xfrm>
          <a:custGeom>
            <a:avLst/>
            <a:gdLst/>
            <a:ahLst/>
            <a:cxnLst/>
            <a:rect r="r" b="b" t="t" l="l"/>
            <a:pathLst>
              <a:path h="851248" w="3154624">
                <a:moveTo>
                  <a:pt x="0" y="0"/>
                </a:moveTo>
                <a:lnTo>
                  <a:pt x="3154624" y="0"/>
                </a:lnTo>
                <a:lnTo>
                  <a:pt x="3154624" y="851247"/>
                </a:lnTo>
                <a:lnTo>
                  <a:pt x="0" y="8512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92171" y="8638288"/>
            <a:ext cx="3413419" cy="543044"/>
          </a:xfrm>
          <a:custGeom>
            <a:avLst/>
            <a:gdLst/>
            <a:ahLst/>
            <a:cxnLst/>
            <a:rect r="r" b="b" t="t" l="l"/>
            <a:pathLst>
              <a:path h="543044" w="3413419">
                <a:moveTo>
                  <a:pt x="0" y="0"/>
                </a:moveTo>
                <a:lnTo>
                  <a:pt x="3413418" y="0"/>
                </a:lnTo>
                <a:lnTo>
                  <a:pt x="3413418" y="543044"/>
                </a:lnTo>
                <a:lnTo>
                  <a:pt x="0" y="5430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57141" y="8247786"/>
            <a:ext cx="4946003" cy="933547"/>
          </a:xfrm>
          <a:custGeom>
            <a:avLst/>
            <a:gdLst/>
            <a:ahLst/>
            <a:cxnLst/>
            <a:rect r="r" b="b" t="t" l="l"/>
            <a:pathLst>
              <a:path h="933547" w="4946003">
                <a:moveTo>
                  <a:pt x="0" y="0"/>
                </a:moveTo>
                <a:lnTo>
                  <a:pt x="4946003" y="0"/>
                </a:lnTo>
                <a:lnTo>
                  <a:pt x="4946003" y="933546"/>
                </a:lnTo>
                <a:lnTo>
                  <a:pt x="0" y="9335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88769" y="2686667"/>
            <a:ext cx="9910463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5"/>
              </a:lnSpc>
            </a:pPr>
            <a:r>
              <a:rPr lang="en-US" sz="5500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TRATANDO O 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5501" y="3874536"/>
            <a:ext cx="6345563" cy="151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7151" indent="-268575" lvl="1">
              <a:lnSpc>
                <a:spcPts val="4080"/>
              </a:lnSpc>
              <a:buFont typeface="Arial"/>
              <a:buChar char="•"/>
            </a:pPr>
            <a:r>
              <a:rPr lang="en-US" b="true" sz="2487" spc="-74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Removendo as linhas com valores NaN (not a number);</a:t>
            </a:r>
          </a:p>
          <a:p>
            <a:pPr algn="just" marL="537151" indent="-268575" lvl="1">
              <a:lnSpc>
                <a:spcPts val="4080"/>
              </a:lnSpc>
              <a:buFont typeface="Arial"/>
              <a:buChar char="•"/>
            </a:pPr>
            <a:r>
              <a:rPr lang="en-US" b="true" sz="2487" spc="-74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Removendo duplicatas;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57141" y="3780457"/>
            <a:ext cx="1146060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9"/>
              </a:lnSpc>
            </a:pPr>
            <a:r>
              <a:rPr lang="en-US" b="true" sz="2499" spc="-74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Antes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57141" y="7764566"/>
            <a:ext cx="1146060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9"/>
              </a:lnSpc>
            </a:pPr>
            <a:r>
              <a:rPr lang="en-US" b="true" sz="2499" spc="-74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Depois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10746" y="1938266"/>
            <a:ext cx="6462963" cy="6414491"/>
          </a:xfrm>
          <a:custGeom>
            <a:avLst/>
            <a:gdLst/>
            <a:ahLst/>
            <a:cxnLst/>
            <a:rect r="r" b="b" t="t" l="l"/>
            <a:pathLst>
              <a:path h="6414491" w="6462963">
                <a:moveTo>
                  <a:pt x="0" y="0"/>
                </a:moveTo>
                <a:lnTo>
                  <a:pt x="6462963" y="0"/>
                </a:lnTo>
                <a:lnTo>
                  <a:pt x="6462963" y="6414491"/>
                </a:lnTo>
                <a:lnTo>
                  <a:pt x="0" y="6414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00689">
            <a:off x="15710347" y="1739982"/>
            <a:ext cx="382733" cy="2313222"/>
          </a:xfrm>
          <a:custGeom>
            <a:avLst/>
            <a:gdLst/>
            <a:ahLst/>
            <a:cxnLst/>
            <a:rect r="r" b="b" t="t" l="l"/>
            <a:pathLst>
              <a:path h="2313222" w="382733">
                <a:moveTo>
                  <a:pt x="0" y="0"/>
                </a:moveTo>
                <a:lnTo>
                  <a:pt x="382733" y="0"/>
                </a:lnTo>
                <a:lnTo>
                  <a:pt x="382733" y="2313222"/>
                </a:lnTo>
                <a:lnTo>
                  <a:pt x="0" y="2313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874">
            <a:off x="2849365" y="4449407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6"/>
                </a:lnTo>
                <a:lnTo>
                  <a:pt x="0" y="1388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18165">
            <a:off x="14226905" y="4471337"/>
            <a:ext cx="830305" cy="1286387"/>
          </a:xfrm>
          <a:custGeom>
            <a:avLst/>
            <a:gdLst/>
            <a:ahLst/>
            <a:cxnLst/>
            <a:rect r="r" b="b" t="t" l="l"/>
            <a:pathLst>
              <a:path h="1286387" w="830305">
                <a:moveTo>
                  <a:pt x="0" y="0"/>
                </a:moveTo>
                <a:lnTo>
                  <a:pt x="830305" y="0"/>
                </a:lnTo>
                <a:lnTo>
                  <a:pt x="830305" y="1286388"/>
                </a:lnTo>
                <a:lnTo>
                  <a:pt x="0" y="1286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04228" y="4631487"/>
            <a:ext cx="7675998" cy="109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4"/>
              </a:lnSpc>
            </a:pPr>
            <a:r>
              <a:rPr lang="en-US" sz="7594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GRÁFICOS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726094" y="5623782"/>
            <a:ext cx="3632267" cy="600975"/>
          </a:xfrm>
          <a:custGeom>
            <a:avLst/>
            <a:gdLst/>
            <a:ahLst/>
            <a:cxnLst/>
            <a:rect r="r" b="b" t="t" l="l"/>
            <a:pathLst>
              <a:path h="600975" w="3632267">
                <a:moveTo>
                  <a:pt x="0" y="0"/>
                </a:moveTo>
                <a:lnTo>
                  <a:pt x="3632267" y="0"/>
                </a:lnTo>
                <a:lnTo>
                  <a:pt x="3632267" y="600975"/>
                </a:lnTo>
                <a:lnTo>
                  <a:pt x="0" y="600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88526">
            <a:off x="4110589" y="2056600"/>
            <a:ext cx="1533370" cy="1679987"/>
          </a:xfrm>
          <a:custGeom>
            <a:avLst/>
            <a:gdLst/>
            <a:ahLst/>
            <a:cxnLst/>
            <a:rect r="r" b="b" t="t" l="l"/>
            <a:pathLst>
              <a:path h="1679987" w="1533370">
                <a:moveTo>
                  <a:pt x="0" y="0"/>
                </a:moveTo>
                <a:lnTo>
                  <a:pt x="1533369" y="0"/>
                </a:lnTo>
                <a:lnTo>
                  <a:pt x="1533369" y="1679987"/>
                </a:lnTo>
                <a:lnTo>
                  <a:pt x="0" y="1679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67076" y="7140321"/>
            <a:ext cx="1561574" cy="1445166"/>
          </a:xfrm>
          <a:custGeom>
            <a:avLst/>
            <a:gdLst/>
            <a:ahLst/>
            <a:cxnLst/>
            <a:rect r="r" b="b" t="t" l="l"/>
            <a:pathLst>
              <a:path h="1445166" w="1561574">
                <a:moveTo>
                  <a:pt x="0" y="0"/>
                </a:moveTo>
                <a:lnTo>
                  <a:pt x="1561574" y="0"/>
                </a:lnTo>
                <a:lnTo>
                  <a:pt x="1561574" y="1445166"/>
                </a:lnTo>
                <a:lnTo>
                  <a:pt x="0" y="14451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68551" y="7210549"/>
            <a:ext cx="1217445" cy="1374938"/>
          </a:xfrm>
          <a:custGeom>
            <a:avLst/>
            <a:gdLst/>
            <a:ahLst/>
            <a:cxnLst/>
            <a:rect r="r" b="b" t="t" l="l"/>
            <a:pathLst>
              <a:path h="1374938" w="1217445">
                <a:moveTo>
                  <a:pt x="0" y="0"/>
                </a:moveTo>
                <a:lnTo>
                  <a:pt x="1217445" y="0"/>
                </a:lnTo>
                <a:lnTo>
                  <a:pt x="1217445" y="1374938"/>
                </a:lnTo>
                <a:lnTo>
                  <a:pt x="0" y="13749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7726" y="8002828"/>
            <a:ext cx="1561574" cy="1445166"/>
          </a:xfrm>
          <a:custGeom>
            <a:avLst/>
            <a:gdLst/>
            <a:ahLst/>
            <a:cxnLst/>
            <a:rect r="r" b="b" t="t" l="l"/>
            <a:pathLst>
              <a:path h="1445166" w="1561574">
                <a:moveTo>
                  <a:pt x="0" y="0"/>
                </a:moveTo>
                <a:lnTo>
                  <a:pt x="1561574" y="0"/>
                </a:lnTo>
                <a:lnTo>
                  <a:pt x="1561574" y="1445166"/>
                </a:lnTo>
                <a:lnTo>
                  <a:pt x="0" y="144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30823" y="1571944"/>
            <a:ext cx="14828477" cy="90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sz="6452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CORRELAÇÃO DE PEARSON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07219">
            <a:off x="2021351" y="1815209"/>
            <a:ext cx="1339806" cy="1667179"/>
          </a:xfrm>
          <a:custGeom>
            <a:avLst/>
            <a:gdLst/>
            <a:ahLst/>
            <a:cxnLst/>
            <a:rect r="r" b="b" t="t" l="l"/>
            <a:pathLst>
              <a:path h="1667179" w="1339806">
                <a:moveTo>
                  <a:pt x="0" y="0"/>
                </a:moveTo>
                <a:lnTo>
                  <a:pt x="1339806" y="0"/>
                </a:lnTo>
                <a:lnTo>
                  <a:pt x="1339806" y="1667179"/>
                </a:lnTo>
                <a:lnTo>
                  <a:pt x="0" y="1667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77439" y="2394300"/>
            <a:ext cx="7933122" cy="7129894"/>
          </a:xfrm>
          <a:custGeom>
            <a:avLst/>
            <a:gdLst/>
            <a:ahLst/>
            <a:cxnLst/>
            <a:rect r="r" b="b" t="t" l="l"/>
            <a:pathLst>
              <a:path h="7129894" w="7933122">
                <a:moveTo>
                  <a:pt x="0" y="0"/>
                </a:moveTo>
                <a:lnTo>
                  <a:pt x="7933122" y="0"/>
                </a:lnTo>
                <a:lnTo>
                  <a:pt x="7933122" y="7129894"/>
                </a:lnTo>
                <a:lnTo>
                  <a:pt x="0" y="7129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7726" y="8002828"/>
            <a:ext cx="1561574" cy="1445166"/>
          </a:xfrm>
          <a:custGeom>
            <a:avLst/>
            <a:gdLst/>
            <a:ahLst/>
            <a:cxnLst/>
            <a:rect r="r" b="b" t="t" l="l"/>
            <a:pathLst>
              <a:path h="1445166" w="1561574">
                <a:moveTo>
                  <a:pt x="0" y="0"/>
                </a:moveTo>
                <a:lnTo>
                  <a:pt x="1561574" y="0"/>
                </a:lnTo>
                <a:lnTo>
                  <a:pt x="1561574" y="1445166"/>
                </a:lnTo>
                <a:lnTo>
                  <a:pt x="0" y="144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30823" y="1571944"/>
            <a:ext cx="14828477" cy="90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sz="6452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CORRELAÇÃO DE SPEARMAN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07219">
            <a:off x="2021351" y="1815209"/>
            <a:ext cx="1339806" cy="1667179"/>
          </a:xfrm>
          <a:custGeom>
            <a:avLst/>
            <a:gdLst/>
            <a:ahLst/>
            <a:cxnLst/>
            <a:rect r="r" b="b" t="t" l="l"/>
            <a:pathLst>
              <a:path h="1667179" w="1339806">
                <a:moveTo>
                  <a:pt x="0" y="0"/>
                </a:moveTo>
                <a:lnTo>
                  <a:pt x="1339806" y="0"/>
                </a:lnTo>
                <a:lnTo>
                  <a:pt x="1339806" y="1667179"/>
                </a:lnTo>
                <a:lnTo>
                  <a:pt x="0" y="1667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77439" y="2394300"/>
            <a:ext cx="7933122" cy="7129894"/>
          </a:xfrm>
          <a:custGeom>
            <a:avLst/>
            <a:gdLst/>
            <a:ahLst/>
            <a:cxnLst/>
            <a:rect r="r" b="b" t="t" l="l"/>
            <a:pathLst>
              <a:path h="7129894" w="7933122">
                <a:moveTo>
                  <a:pt x="0" y="0"/>
                </a:moveTo>
                <a:lnTo>
                  <a:pt x="7933122" y="0"/>
                </a:lnTo>
                <a:lnTo>
                  <a:pt x="7933122" y="7129894"/>
                </a:lnTo>
                <a:lnTo>
                  <a:pt x="0" y="7129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9068" y="2238544"/>
            <a:ext cx="9650164" cy="1228203"/>
          </a:xfrm>
          <a:custGeom>
            <a:avLst/>
            <a:gdLst/>
            <a:ahLst/>
            <a:cxnLst/>
            <a:rect r="r" b="b" t="t" l="l"/>
            <a:pathLst>
              <a:path h="1228203" w="9650164">
                <a:moveTo>
                  <a:pt x="0" y="0"/>
                </a:moveTo>
                <a:lnTo>
                  <a:pt x="9650163" y="0"/>
                </a:lnTo>
                <a:lnTo>
                  <a:pt x="9650163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2310">
            <a:off x="14888210" y="2105553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5"/>
                </a:lnTo>
                <a:lnTo>
                  <a:pt x="0" y="1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39104">
            <a:off x="2753010" y="2200512"/>
            <a:ext cx="1272084" cy="1388187"/>
          </a:xfrm>
          <a:custGeom>
            <a:avLst/>
            <a:gdLst/>
            <a:ahLst/>
            <a:cxnLst/>
            <a:rect r="r" b="b" t="t" l="l"/>
            <a:pathLst>
              <a:path h="1388187" w="1272084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88769" y="2650853"/>
            <a:ext cx="9910463" cy="72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66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CORRELAÇÕES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7555" y="4696822"/>
            <a:ext cx="9313189" cy="214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b="true" sz="2628" spc="-78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Necessário para identificar quais variáveis são linearmente relacionadas, ou seja, a mudança de uma delas está associada a mudança proporcional da outra.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DAGV5gXheC0</dc:identifier>
  <dcterms:modified xsi:type="dcterms:W3CDTF">2011-08-01T06:04:30Z</dcterms:modified>
  <cp:revision>1</cp:revision>
  <dc:title>Pro</dc:title>
</cp:coreProperties>
</file>